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615" r:id="rId2"/>
    <p:sldId id="841" r:id="rId3"/>
    <p:sldId id="843" r:id="rId4"/>
    <p:sldId id="835" r:id="rId5"/>
    <p:sldId id="870" r:id="rId6"/>
    <p:sldId id="836" r:id="rId7"/>
    <p:sldId id="840" r:id="rId8"/>
    <p:sldId id="839" r:id="rId9"/>
    <p:sldId id="810" r:id="rId10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ur" initials="S" lastIdx="1" clrIdx="0">
    <p:extLst>
      <p:ext uri="{19B8F6BF-5375-455C-9EA6-DF929625EA0E}">
        <p15:presenceInfo xmlns:p15="http://schemas.microsoft.com/office/powerpoint/2012/main" userId="Sour" providerId="None"/>
      </p:ext>
    </p:extLst>
  </p:cmAuthor>
  <p:cmAuthor id="2" name="stefano piccardi" initials="sp" lastIdx="1" clrIdx="1">
    <p:extLst>
      <p:ext uri="{19B8F6BF-5375-455C-9EA6-DF929625EA0E}">
        <p15:presenceInfo xmlns:p15="http://schemas.microsoft.com/office/powerpoint/2012/main" userId="50f2f175be220d5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99CC"/>
    <a:srgbClr val="3333CC"/>
    <a:srgbClr val="2F5496"/>
    <a:srgbClr val="FF3399"/>
    <a:srgbClr val="FFCC99"/>
    <a:srgbClr val="993300"/>
    <a:srgbClr val="009644"/>
    <a:srgbClr val="000000"/>
    <a:srgbClr val="FFF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12C8C85-51F0-491E-9774-3900AFEF0FD7}" styleName="Stile chiaro 2 - Color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3609" autoAdjust="0"/>
  </p:normalViewPr>
  <p:slideViewPr>
    <p:cSldViewPr snapToGrid="0">
      <p:cViewPr varScale="1">
        <p:scale>
          <a:sx n="77" d="100"/>
          <a:sy n="77" d="100"/>
        </p:scale>
        <p:origin x="79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DA508-0FD4-45BB-97C0-56D81C232DB4}" type="datetimeFigureOut">
              <a:rPr lang="it-IT" smtClean="0"/>
              <a:t>04/06/2021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6ABCE-2CF3-4E2E-BD24-846CE9241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681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AC6D4-417C-4E33-B2CE-400C8EE13521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80E4E-F74F-4188-A93F-508305EE46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132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it-IT" smtClean="0"/>
              <a:pPr rtl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16071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80E4E-F74F-4188-A93F-508305EE463D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011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C43844-5DA7-499C-86EE-B63D1C19C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EB4A87-FDA7-439F-AA8A-04092C97B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127A0B7-9AF7-4027-90E5-E12DACEF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630243-1157-436E-B68F-B08C4845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5B2D14-F71A-4A04-86C0-5F41CBFFA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875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4E133F-FC10-42EC-9D10-33A2C42FA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348841-4154-4A60-BA35-51635BD05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B8236A-548B-4C3E-8505-304179896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9EA594-8221-4AE9-B90B-BB14A04E3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4C9049-FABF-4BC5-AF5D-C3391001E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804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A0CF1D-B696-40EC-8DEB-F0155EC6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C79FE5-6296-420C-B4E7-4EC6FD3A2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68A8C8-80BF-4647-9087-C2364819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F7C079-1132-4A49-8024-937683D7B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89AD2E-8B7A-4E31-94B5-A796F26C2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5752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7F3147-2593-464C-923E-6A8ED4C2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C88134-9A3A-4980-B01B-689B9A2E08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505B1C-01AC-4840-984C-26AE44B82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147F0A-2F7D-4108-B51A-13AC78F59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26E78F4-6689-4CC4-89EA-085A8E489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9BABBA-9EF3-4B79-AEE0-ABC317C01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8135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FA1D51-0415-4A8C-8EA1-B4F7B473D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067FDF2-BBC8-4682-A360-4272984D6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F8F4859-C02A-4693-999C-6B3E57FF8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83DEA6B-72C1-444D-9D6D-AA580B6E9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245E9E3-2CB6-4F23-8CB6-F015C72AB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3FF2F92-E8F3-42A2-8A9E-395A5690A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FD5649-490A-410C-B5B4-8C8DB95AC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70A86A7-E495-42AB-B487-359616A2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9996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1EFF97-64B1-4C17-ADF6-2278A21DD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0C23B0A-6FFF-4084-B8A2-F7C113B4B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E10972F-EE18-4C73-A10A-428CFA0F0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C6F5F72-CCE2-4007-A778-07470C8BA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14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6C80841-BA08-46D8-9A50-5491132C1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EDCBA53-B6DE-42A4-8E42-1DC455DB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3754D95-DB51-4255-808B-07D39240D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225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0C0A29-2B74-48B6-8BBC-88C8CDA0C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06E815-4416-4A7D-8CB4-6E6452BCA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43C8D33-89DE-4D86-AA44-FF2B7E736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171B31-0D21-410C-847A-90F9D3E10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9F14D60-FB23-474E-92AE-BF8AEA5A6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7F5CCCC-67EC-43BA-9057-0BC952014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8904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FF94A1-49E6-49A5-A7F6-B4960AC1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A132850-523D-45F6-BF3B-8ECFB78F8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87A8818-85EF-4DCF-AA9B-39E9A4F00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5EF04E0-CC68-4ED9-B465-9BCD4CE76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7DA13B0-84AA-4236-B473-C83B03BE1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2758237-61AD-4DF3-B5C9-2CD0C14D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480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B68FCB-CB5C-49B6-8BCA-985F47650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0DC8B60-A2A2-49ED-8DFE-A708C71E3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711B0E-2783-4125-A1C5-EB082EA2F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701646-E169-4E1C-B642-2F90AB75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9D38D14-8B20-47D7-9B87-92FBEDC0E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291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5FF33D2-EB21-4341-9840-26A8C2A65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B43761E-2FF9-4B14-AC2E-694AC237A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DB29FE-3622-4FE2-A2AC-193BF1FE6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0A754C-9F9A-45D4-95C0-A8F73E62E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5226DD-1898-4037-82F2-CA3298670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3405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7F403D1-B47B-4214-B47B-4C0D2440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45F02DA-EA68-4532-9991-AC90DA93F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4537C2-7984-47BA-A3F1-E063D35CA9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E642B-0696-49DC-AADF-FE5FF9E1DAEA}" type="datetimeFigureOut">
              <a:rPr lang="it-IT" smtClean="0"/>
              <a:pPr/>
              <a:t>04/06/2021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BA8F53-1A82-432B-AA78-0D2328A93C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48D0C2-80B3-46A0-9200-E0C35FAAF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A9C47-ADB4-467B-9580-314B96F20C6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91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76653" y="2127467"/>
            <a:ext cx="10844012" cy="3139477"/>
          </a:xfrm>
        </p:spPr>
        <p:txBody>
          <a:bodyPr rtlCol="0">
            <a:no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br>
              <a:rPr lang="it-IT" dirty="0"/>
            </a:br>
            <a:r>
              <a:rPr lang="it-IT" b="1" dirty="0"/>
              <a:t> </a:t>
            </a:r>
            <a:br>
              <a:rPr lang="it-IT" dirty="0"/>
            </a:br>
            <a:br>
              <a:rPr lang="it-IT" dirty="0"/>
            </a:b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EMERGENZA COVID-19</a:t>
            </a:r>
            <a:b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600" b="1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AGGIORNAMENTI SULL’ANDAMENTO DELL’EPIDEMIA</a:t>
            </a:r>
            <a:br>
              <a:rPr lang="it-IT" sz="3600" b="1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600" b="1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4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 giugno 2021</a:t>
            </a:r>
            <a:br>
              <a:rPr lang="it-IT" sz="16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381" y="311332"/>
            <a:ext cx="2292193" cy="112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2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99FAA385-48EA-4B66-B01C-69E9A8C85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1215680"/>
            <a:ext cx="9429750" cy="4486275"/>
          </a:xfrm>
          <a:prstGeom prst="rect">
            <a:avLst/>
          </a:prstGeom>
        </p:spPr>
      </p:pic>
      <p:pic>
        <p:nvPicPr>
          <p:cNvPr id="5" name="Picture 2" descr="Risultato immagini per regione umbr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6" y="60500"/>
            <a:ext cx="1169506" cy="6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EB02F17-D12A-4A71-B867-32E940F29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08C037-3E69-4468-AF8B-6C497FAA1874}"/>
              </a:ext>
            </a:extLst>
          </p:cNvPr>
          <p:cNvSpPr txBox="1"/>
          <p:nvPr/>
        </p:nvSpPr>
        <p:spPr>
          <a:xfrm>
            <a:off x="7408349" y="538554"/>
            <a:ext cx="23701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 maggio 2021 ore 10.00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4C82E553-978F-4DAF-9476-59AD513A5FD1}"/>
              </a:ext>
            </a:extLst>
          </p:cNvPr>
          <p:cNvSpPr/>
          <p:nvPr/>
        </p:nvSpPr>
        <p:spPr>
          <a:xfrm>
            <a:off x="1555778" y="2522106"/>
            <a:ext cx="4815205" cy="3359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913CAC0-3934-4AA9-9C01-846D3ED54D83}"/>
              </a:ext>
            </a:extLst>
          </p:cNvPr>
          <p:cNvSpPr/>
          <p:nvPr/>
        </p:nvSpPr>
        <p:spPr>
          <a:xfrm>
            <a:off x="8169965" y="62461"/>
            <a:ext cx="39405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Fonte: Report Ministero Salute</a:t>
            </a:r>
          </a:p>
          <a:p>
            <a:pPr algn="ctr">
              <a:spcAft>
                <a:spcPts val="0"/>
              </a:spcAft>
            </a:pPr>
            <a:r>
              <a:rPr lang="it-IT" sz="1600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3 giugno 2021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E663921-4882-443C-8648-59F368AC3741}"/>
              </a:ext>
            </a:extLst>
          </p:cNvPr>
          <p:cNvSpPr/>
          <p:nvPr/>
        </p:nvSpPr>
        <p:spPr>
          <a:xfrm>
            <a:off x="2263168" y="185588"/>
            <a:ext cx="574777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4° posto (92,5%)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nel rapporto tra dosi somministrate e dosi consegnate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124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isultato immagini per regione umbr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6" y="60500"/>
            <a:ext cx="1169506" cy="6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EB02F17-D12A-4A71-B867-32E940F29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08C037-3E69-4468-AF8B-6C497FAA1874}"/>
              </a:ext>
            </a:extLst>
          </p:cNvPr>
          <p:cNvSpPr txBox="1"/>
          <p:nvPr/>
        </p:nvSpPr>
        <p:spPr>
          <a:xfrm>
            <a:off x="7408349" y="538554"/>
            <a:ext cx="23701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 maggio 2021 ore 10.00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4276DF6-4B18-4D75-AD7A-119CE5A2552E}"/>
              </a:ext>
            </a:extLst>
          </p:cNvPr>
          <p:cNvSpPr/>
          <p:nvPr/>
        </p:nvSpPr>
        <p:spPr>
          <a:xfrm>
            <a:off x="696724" y="173977"/>
            <a:ext cx="10789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28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Aggiornamento dati vaccinazioni</a:t>
            </a:r>
          </a:p>
          <a:p>
            <a:pPr algn="ctr">
              <a:spcAft>
                <a:spcPts val="0"/>
              </a:spcAft>
            </a:pPr>
            <a:endParaRPr lang="it-IT" sz="2800" b="1" dirty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" name="Connettore 1 5">
            <a:extLst>
              <a:ext uri="{FF2B5EF4-FFF2-40B4-BE49-F238E27FC236}">
                <a16:creationId xmlns:a16="http://schemas.microsoft.com/office/drawing/2014/main" id="{434268D1-2B1F-498B-9B7C-795C2CBEFCEC}"/>
              </a:ext>
            </a:extLst>
          </p:cNvPr>
          <p:cNvCxnSpPr/>
          <p:nvPr/>
        </p:nvCxnSpPr>
        <p:spPr>
          <a:xfrm>
            <a:off x="28577" y="740784"/>
            <a:ext cx="12163423" cy="142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1A8FDE19-F70E-4AC9-A05C-C685C2F92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2699"/>
            <a:ext cx="12192000" cy="345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05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isultato immagini per regione umbr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6" y="60500"/>
            <a:ext cx="1169506" cy="6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EB02F17-D12A-4A71-B867-32E940F29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08C037-3E69-4468-AF8B-6C497FAA1874}"/>
              </a:ext>
            </a:extLst>
          </p:cNvPr>
          <p:cNvSpPr txBox="1"/>
          <p:nvPr/>
        </p:nvSpPr>
        <p:spPr>
          <a:xfrm>
            <a:off x="7408349" y="538554"/>
            <a:ext cx="23701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 maggio 2021 ore 10.00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48E1CC5-736C-4CC9-BA18-E6FB2760BDB3}"/>
              </a:ext>
            </a:extLst>
          </p:cNvPr>
          <p:cNvSpPr/>
          <p:nvPr/>
        </p:nvSpPr>
        <p:spPr>
          <a:xfrm>
            <a:off x="696724" y="173977"/>
            <a:ext cx="107899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26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Vaccinazioni per fasce d’età</a:t>
            </a:r>
          </a:p>
          <a:p>
            <a:pPr algn="ctr">
              <a:spcAft>
                <a:spcPts val="0"/>
              </a:spcAft>
            </a:pPr>
            <a:endParaRPr lang="it-IT" sz="2400" b="1" dirty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95B68CC-4F51-4AE3-BAC8-E926A5E1977D}"/>
              </a:ext>
            </a:extLst>
          </p:cNvPr>
          <p:cNvSpPr/>
          <p:nvPr/>
        </p:nvSpPr>
        <p:spPr>
          <a:xfrm>
            <a:off x="897576" y="5260811"/>
            <a:ext cx="23320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Fonte: Lab Sole24Ore</a:t>
            </a:r>
          </a:p>
          <a:p>
            <a:pPr algn="ctr">
              <a:spcAft>
                <a:spcPts val="0"/>
              </a:spcAft>
            </a:pPr>
            <a:r>
              <a:rPr lang="it-IT" sz="1600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03 giugno 2021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C774D33-A898-4C9C-99D6-3628D77FF24E}"/>
              </a:ext>
            </a:extLst>
          </p:cNvPr>
          <p:cNvSpPr/>
          <p:nvPr/>
        </p:nvSpPr>
        <p:spPr>
          <a:xfrm>
            <a:off x="363378" y="1818861"/>
            <a:ext cx="340042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5° posto 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tra le regioni nel rapporto tra dosi somministrate e popolazione</a:t>
            </a:r>
          </a:p>
          <a:p>
            <a:pPr algn="ctr">
              <a:spcAft>
                <a:spcPts val="0"/>
              </a:spcAft>
            </a:pPr>
            <a:endParaRPr lang="it-IT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62.680 somministrazioni ogni 100.00 abitanti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DDA213B-75DA-4591-99A9-239C49153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401" y="0"/>
            <a:ext cx="6729642" cy="6858000"/>
          </a:xfrm>
          <a:prstGeom prst="rect">
            <a:avLst/>
          </a:prstGeom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FCB0D00-F4E9-40F4-A54F-E44151E95232}"/>
              </a:ext>
            </a:extLst>
          </p:cNvPr>
          <p:cNvSpPr/>
          <p:nvPr/>
        </p:nvSpPr>
        <p:spPr>
          <a:xfrm>
            <a:off x="4562057" y="1818861"/>
            <a:ext cx="6657986" cy="4075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6691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isultato immagini per regione umbr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6" y="60500"/>
            <a:ext cx="1169506" cy="6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EB02F17-D12A-4A71-B867-32E940F29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08C037-3E69-4468-AF8B-6C497FAA1874}"/>
              </a:ext>
            </a:extLst>
          </p:cNvPr>
          <p:cNvSpPr txBox="1"/>
          <p:nvPr/>
        </p:nvSpPr>
        <p:spPr>
          <a:xfrm>
            <a:off x="7408349" y="538554"/>
            <a:ext cx="23701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 maggio 2021 ore 10.00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48E1CC5-736C-4CC9-BA18-E6FB2760BDB3}"/>
              </a:ext>
            </a:extLst>
          </p:cNvPr>
          <p:cNvSpPr/>
          <p:nvPr/>
        </p:nvSpPr>
        <p:spPr>
          <a:xfrm>
            <a:off x="696724" y="173977"/>
            <a:ext cx="107899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26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Vaccinazioni per fasce d’età</a:t>
            </a:r>
          </a:p>
          <a:p>
            <a:pPr algn="ctr">
              <a:spcAft>
                <a:spcPts val="0"/>
              </a:spcAft>
            </a:pPr>
            <a:endParaRPr lang="it-IT" sz="2400" b="1" dirty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3" name="Connettore 1 5">
            <a:extLst>
              <a:ext uri="{FF2B5EF4-FFF2-40B4-BE49-F238E27FC236}">
                <a16:creationId xmlns:a16="http://schemas.microsoft.com/office/drawing/2014/main" id="{BF30725D-94B7-488A-93AA-FC5842B05677}"/>
              </a:ext>
            </a:extLst>
          </p:cNvPr>
          <p:cNvCxnSpPr/>
          <p:nvPr/>
        </p:nvCxnSpPr>
        <p:spPr>
          <a:xfrm>
            <a:off x="28577" y="740784"/>
            <a:ext cx="12163423" cy="142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095B68CC-4F51-4AE3-BAC8-E926A5E1977D}"/>
              </a:ext>
            </a:extLst>
          </p:cNvPr>
          <p:cNvSpPr/>
          <p:nvPr/>
        </p:nvSpPr>
        <p:spPr>
          <a:xfrm>
            <a:off x="9778483" y="62461"/>
            <a:ext cx="23320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Fonte: Lab Sole24Ore</a:t>
            </a:r>
          </a:p>
          <a:p>
            <a:pPr algn="ctr">
              <a:spcAft>
                <a:spcPts val="0"/>
              </a:spcAft>
            </a:pPr>
            <a:r>
              <a:rPr lang="it-IT" sz="1600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3 giugno 2021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C774D33-A898-4C9C-99D6-3628D77FF24E}"/>
              </a:ext>
            </a:extLst>
          </p:cNvPr>
          <p:cNvSpPr/>
          <p:nvPr/>
        </p:nvSpPr>
        <p:spPr>
          <a:xfrm>
            <a:off x="28577" y="1250651"/>
            <a:ext cx="233202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Novantenni: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1° posto</a:t>
            </a:r>
          </a:p>
          <a:p>
            <a:pPr algn="ctr">
              <a:spcAft>
                <a:spcPts val="0"/>
              </a:spcAft>
            </a:pPr>
            <a:endParaRPr lang="it-IT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95,8% ciclo completo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103,9% con I dose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1CB81D8-7766-409C-9A60-F12596487FC4}"/>
              </a:ext>
            </a:extLst>
          </p:cNvPr>
          <p:cNvSpPr/>
          <p:nvPr/>
        </p:nvSpPr>
        <p:spPr>
          <a:xfrm>
            <a:off x="124992" y="4323531"/>
            <a:ext cx="2332026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Ottantenni: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3° posto</a:t>
            </a:r>
          </a:p>
          <a:p>
            <a:pPr algn="ctr">
              <a:spcAft>
                <a:spcPts val="0"/>
              </a:spcAft>
            </a:pPr>
            <a:endParaRPr lang="it-IT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90,4% ciclo completo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96,1% I dose</a:t>
            </a:r>
          </a:p>
          <a:p>
            <a:pPr algn="ctr">
              <a:spcAft>
                <a:spcPts val="0"/>
              </a:spcAft>
            </a:pPr>
            <a:endParaRPr lang="it-IT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endParaRPr lang="it-IT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40E7DFF-4B80-4159-A84F-A60EB4008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825" y="972577"/>
            <a:ext cx="7740018" cy="242008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13294A0-511D-49CA-BE05-B461C24D2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0825" y="4034768"/>
            <a:ext cx="7740019" cy="236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isultato immagini per regione umbr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6" y="60500"/>
            <a:ext cx="1169506" cy="6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EB02F17-D12A-4A71-B867-32E940F29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08C037-3E69-4468-AF8B-6C497FAA1874}"/>
              </a:ext>
            </a:extLst>
          </p:cNvPr>
          <p:cNvSpPr txBox="1"/>
          <p:nvPr/>
        </p:nvSpPr>
        <p:spPr>
          <a:xfrm>
            <a:off x="7408349" y="538554"/>
            <a:ext cx="23701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 maggio 2021 ore 10.00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7312473-81FC-474B-9CCF-B667BFC3C121}"/>
              </a:ext>
            </a:extLst>
          </p:cNvPr>
          <p:cNvSpPr/>
          <p:nvPr/>
        </p:nvSpPr>
        <p:spPr>
          <a:xfrm>
            <a:off x="696724" y="173977"/>
            <a:ext cx="107899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26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Vaccinazioni per fasce d’età</a:t>
            </a:r>
          </a:p>
          <a:p>
            <a:pPr algn="ctr">
              <a:spcAft>
                <a:spcPts val="0"/>
              </a:spcAft>
            </a:pPr>
            <a:endParaRPr lang="it-IT" sz="2400" b="1" dirty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2" name="Connettore 1 5">
            <a:extLst>
              <a:ext uri="{FF2B5EF4-FFF2-40B4-BE49-F238E27FC236}">
                <a16:creationId xmlns:a16="http://schemas.microsoft.com/office/drawing/2014/main" id="{45ADF8A2-4D94-4FFB-8404-578117F70C8B}"/>
              </a:ext>
            </a:extLst>
          </p:cNvPr>
          <p:cNvCxnSpPr/>
          <p:nvPr/>
        </p:nvCxnSpPr>
        <p:spPr>
          <a:xfrm>
            <a:off x="28577" y="740784"/>
            <a:ext cx="12163423" cy="142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163E78CE-5B1C-44E3-B5AB-1E6F436859E9}"/>
              </a:ext>
            </a:extLst>
          </p:cNvPr>
          <p:cNvSpPr/>
          <p:nvPr/>
        </p:nvSpPr>
        <p:spPr>
          <a:xfrm>
            <a:off x="177868" y="1539900"/>
            <a:ext cx="233202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Settantenni: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1° posto</a:t>
            </a:r>
          </a:p>
          <a:p>
            <a:pPr algn="ctr">
              <a:spcAft>
                <a:spcPts val="0"/>
              </a:spcAft>
            </a:pPr>
            <a:endParaRPr lang="it-IT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17,7% ciclo completo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88,9 I dose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FF58F57-3ED2-4FEE-AA0E-C98C02822B55}"/>
              </a:ext>
            </a:extLst>
          </p:cNvPr>
          <p:cNvSpPr/>
          <p:nvPr/>
        </p:nvSpPr>
        <p:spPr>
          <a:xfrm>
            <a:off x="124992" y="4500814"/>
            <a:ext cx="233202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Sessantenni: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12° posto</a:t>
            </a:r>
          </a:p>
          <a:p>
            <a:pPr algn="ctr">
              <a:spcAft>
                <a:spcPts val="0"/>
              </a:spcAft>
            </a:pPr>
            <a:endParaRPr lang="it-IT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27,4% ciclo completo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67,3% I dose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60D0CC2-FF96-4ED3-88C7-64A0877A0A13}"/>
              </a:ext>
            </a:extLst>
          </p:cNvPr>
          <p:cNvSpPr/>
          <p:nvPr/>
        </p:nvSpPr>
        <p:spPr>
          <a:xfrm>
            <a:off x="9778483" y="62461"/>
            <a:ext cx="23320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Fonte: Lab Sole24Ore</a:t>
            </a:r>
          </a:p>
          <a:p>
            <a:pPr algn="ctr">
              <a:spcAft>
                <a:spcPts val="0"/>
              </a:spcAft>
            </a:pPr>
            <a:r>
              <a:rPr lang="it-IT" sz="1600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26 maggio 2021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B689CD3-FB48-4963-93F7-07BDCD96B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770" y="1125087"/>
            <a:ext cx="7019925" cy="217121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CFF4A12-C0CE-42D2-A34E-216678000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769" y="4616105"/>
            <a:ext cx="701992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63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isultato immagini per regione umbr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6" y="60500"/>
            <a:ext cx="1169506" cy="6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EB02F17-D12A-4A71-B867-32E940F29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08C037-3E69-4468-AF8B-6C497FAA1874}"/>
              </a:ext>
            </a:extLst>
          </p:cNvPr>
          <p:cNvSpPr txBox="1"/>
          <p:nvPr/>
        </p:nvSpPr>
        <p:spPr>
          <a:xfrm>
            <a:off x="7408349" y="538554"/>
            <a:ext cx="23701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 maggio 2021 ore 10.00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F01E642-A6E8-40EB-A539-68F91E8DC4DE}"/>
              </a:ext>
            </a:extLst>
          </p:cNvPr>
          <p:cNvSpPr/>
          <p:nvPr/>
        </p:nvSpPr>
        <p:spPr>
          <a:xfrm>
            <a:off x="696724" y="173977"/>
            <a:ext cx="107899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26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Vaccinazioni per fasce d’età</a:t>
            </a:r>
          </a:p>
          <a:p>
            <a:pPr algn="ctr">
              <a:spcAft>
                <a:spcPts val="0"/>
              </a:spcAft>
            </a:pPr>
            <a:endParaRPr lang="it-IT" sz="2400" b="1" dirty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8" name="Connettore 1 5">
            <a:extLst>
              <a:ext uri="{FF2B5EF4-FFF2-40B4-BE49-F238E27FC236}">
                <a16:creationId xmlns:a16="http://schemas.microsoft.com/office/drawing/2014/main" id="{C1C57137-82A3-43B1-AD17-EA550BACF5D4}"/>
              </a:ext>
            </a:extLst>
          </p:cNvPr>
          <p:cNvCxnSpPr/>
          <p:nvPr/>
        </p:nvCxnSpPr>
        <p:spPr>
          <a:xfrm>
            <a:off x="28577" y="740784"/>
            <a:ext cx="12163423" cy="142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61B281B8-DEC2-4D96-B9F2-850824DF2C0E}"/>
              </a:ext>
            </a:extLst>
          </p:cNvPr>
          <p:cNvSpPr/>
          <p:nvPr/>
        </p:nvSpPr>
        <p:spPr>
          <a:xfrm>
            <a:off x="260626" y="1182885"/>
            <a:ext cx="23320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Cinquantenni: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19° posto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15,7% ciclo completo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39,3% I dose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8F944D3-F142-4342-8F9C-C374C61B03E3}"/>
              </a:ext>
            </a:extLst>
          </p:cNvPr>
          <p:cNvSpPr/>
          <p:nvPr/>
        </p:nvSpPr>
        <p:spPr>
          <a:xfrm>
            <a:off x="9778483" y="62461"/>
            <a:ext cx="23320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Fonte: Lab Sole24Ore</a:t>
            </a:r>
          </a:p>
          <a:p>
            <a:pPr algn="ctr">
              <a:spcAft>
                <a:spcPts val="0"/>
              </a:spcAft>
            </a:pPr>
            <a:r>
              <a:rPr lang="it-IT" sz="1600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26 maggio 2021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5F28A67-8302-418E-8824-097F1365A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875" y="1157243"/>
            <a:ext cx="7305675" cy="1247775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5202FD95-EE57-4B84-B0DF-61BBFA2E7EDB}"/>
              </a:ext>
            </a:extLst>
          </p:cNvPr>
          <p:cNvSpPr/>
          <p:nvPr/>
        </p:nvSpPr>
        <p:spPr>
          <a:xfrm>
            <a:off x="287871" y="2777949"/>
            <a:ext cx="23320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Quarantenni: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13° posto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13,8% ciclo completo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27,9% I dose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F31BF385-49F2-4D2A-A2AD-652ECB0DC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874" y="2592057"/>
            <a:ext cx="7305675" cy="136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10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isultato immagini per regione umbri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6" y="60500"/>
            <a:ext cx="1169506" cy="6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EB02F17-D12A-4A71-B867-32E940F29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08C037-3E69-4468-AF8B-6C497FAA1874}"/>
              </a:ext>
            </a:extLst>
          </p:cNvPr>
          <p:cNvSpPr txBox="1"/>
          <p:nvPr/>
        </p:nvSpPr>
        <p:spPr>
          <a:xfrm>
            <a:off x="7408349" y="538554"/>
            <a:ext cx="23701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 maggio 2021 ore 10.00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1777056-A959-42D0-B954-FE745186B018}"/>
              </a:ext>
            </a:extLst>
          </p:cNvPr>
          <p:cNvSpPr/>
          <p:nvPr/>
        </p:nvSpPr>
        <p:spPr>
          <a:xfrm>
            <a:off x="696724" y="173977"/>
            <a:ext cx="107899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26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Vaccinazioni per fasce d’età</a:t>
            </a:r>
          </a:p>
          <a:p>
            <a:pPr algn="ctr">
              <a:spcAft>
                <a:spcPts val="0"/>
              </a:spcAft>
            </a:pPr>
            <a:endParaRPr lang="it-IT" sz="2400" b="1" dirty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1" name="Connettore 1 5">
            <a:extLst>
              <a:ext uri="{FF2B5EF4-FFF2-40B4-BE49-F238E27FC236}">
                <a16:creationId xmlns:a16="http://schemas.microsoft.com/office/drawing/2014/main" id="{01BEE380-E688-4656-8DF9-9ED327F66491}"/>
              </a:ext>
            </a:extLst>
          </p:cNvPr>
          <p:cNvCxnSpPr/>
          <p:nvPr/>
        </p:nvCxnSpPr>
        <p:spPr>
          <a:xfrm>
            <a:off x="28577" y="740784"/>
            <a:ext cx="12163423" cy="142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48340CF4-A45A-4BDB-ACD7-6B5641625FCF}"/>
              </a:ext>
            </a:extLst>
          </p:cNvPr>
          <p:cNvSpPr/>
          <p:nvPr/>
        </p:nvSpPr>
        <p:spPr>
          <a:xfrm>
            <a:off x="218297" y="1290027"/>
            <a:ext cx="23320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Trentenni: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2° posto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12,1% ciclo completo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22,7% I dose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85F6442-4F32-454D-B23B-78D2C56F2DB6}"/>
              </a:ext>
            </a:extLst>
          </p:cNvPr>
          <p:cNvSpPr/>
          <p:nvPr/>
        </p:nvSpPr>
        <p:spPr>
          <a:xfrm>
            <a:off x="9778483" y="62461"/>
            <a:ext cx="23320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Fonte: Lab Sole24Ore</a:t>
            </a:r>
          </a:p>
          <a:p>
            <a:pPr algn="ctr">
              <a:spcAft>
                <a:spcPts val="0"/>
              </a:spcAft>
            </a:pPr>
            <a:r>
              <a:rPr lang="it-IT" sz="1600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26 maggio 2021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1FE03F9-EC89-40B8-B869-3071AF15A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829" y="894672"/>
            <a:ext cx="6560654" cy="2007632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C74112BD-E8CA-4E90-AD40-8BEF49407D99}"/>
              </a:ext>
            </a:extLst>
          </p:cNvPr>
          <p:cNvSpPr/>
          <p:nvPr/>
        </p:nvSpPr>
        <p:spPr>
          <a:xfrm>
            <a:off x="205859" y="3451974"/>
            <a:ext cx="23320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Ventenni: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2° posto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7,9% ciclo completo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20,2% I dose</a:t>
            </a: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985DD0D-660C-4665-997C-245E684921CD}"/>
              </a:ext>
            </a:extLst>
          </p:cNvPr>
          <p:cNvSpPr/>
          <p:nvPr/>
        </p:nvSpPr>
        <p:spPr>
          <a:xfrm>
            <a:off x="325128" y="5247413"/>
            <a:ext cx="23320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12-19 anni: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Umbria al 11° posto</a:t>
            </a:r>
          </a:p>
          <a:p>
            <a:pPr algn="ctr">
              <a:spcAft>
                <a:spcPts val="0"/>
              </a:spcAft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0,6% ciclo completo</a:t>
            </a:r>
          </a:p>
          <a:p>
            <a:pPr algn="ctr">
              <a:spcAft>
                <a:spcPts val="0"/>
              </a:spcAft>
            </a:pPr>
            <a:r>
              <a:rPr lang="it-IT" b="1">
                <a:solidFill>
                  <a:schemeClr val="bg2">
                    <a:lumMod val="2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3% I dose</a:t>
            </a:r>
            <a:endParaRPr lang="it-IT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endParaRPr lang="it-IT" sz="1600" b="1" dirty="0">
              <a:solidFill>
                <a:schemeClr val="bg2">
                  <a:lumMod val="2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288F6BB9-0A92-47D2-955D-CD263C4F4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829" y="3030120"/>
            <a:ext cx="6560655" cy="1961065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32451F46-5C15-420B-B5C9-05BFB707A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7829" y="5191003"/>
            <a:ext cx="6560654" cy="12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5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96724" y="173977"/>
            <a:ext cx="107899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26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PREVISIONE APPROVVIGIONAMENTI VACCINI</a:t>
            </a:r>
          </a:p>
          <a:p>
            <a:pPr algn="ctr">
              <a:spcAft>
                <a:spcPts val="0"/>
              </a:spcAft>
            </a:pPr>
            <a:endParaRPr lang="it-IT" sz="2400" b="1" dirty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 descr="Risultato immagini per regione umbri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6" y="60500"/>
            <a:ext cx="1169506" cy="66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ttore 1 5"/>
          <p:cNvCxnSpPr/>
          <p:nvPr/>
        </p:nvCxnSpPr>
        <p:spPr>
          <a:xfrm>
            <a:off x="28577" y="740784"/>
            <a:ext cx="12163423" cy="142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C94EF26F-0EB4-4658-9443-939A6E011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5" y="1352550"/>
            <a:ext cx="1186815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552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294</Words>
  <Application>Microsoft Office PowerPoint</Application>
  <PresentationFormat>Widescreen</PresentationFormat>
  <Paragraphs>76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di Office</vt:lpstr>
      <vt:lpstr>    EMERGENZA COVID-19 AGGIORNAMENTI SULL’ANDAMENTO DELL’EPIDEMIA  3 giugno 2021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Donatella Bosco</dc:creator>
  <cp:lastModifiedBy>stefano piccardi</cp:lastModifiedBy>
  <cp:revision>804</cp:revision>
  <cp:lastPrinted>2021-04-22T08:13:42Z</cp:lastPrinted>
  <dcterms:created xsi:type="dcterms:W3CDTF">2020-03-24T14:14:45Z</dcterms:created>
  <dcterms:modified xsi:type="dcterms:W3CDTF">2021-06-04T07:46:04Z</dcterms:modified>
</cp:coreProperties>
</file>